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57" r:id="rId3"/>
    <p:sldId id="258" r:id="rId4"/>
    <p:sldId id="269" r:id="rId5"/>
    <p:sldId id="259" r:id="rId6"/>
    <p:sldId id="270" r:id="rId7"/>
    <p:sldId id="271" r:id="rId8"/>
    <p:sldId id="272" r:id="rId9"/>
    <p:sldId id="273" r:id="rId10"/>
    <p:sldId id="276" r:id="rId11"/>
    <p:sldId id="274" r:id="rId12"/>
    <p:sldId id="275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35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5/15/2015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5/15/2015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9" name="Instructional Text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sz="1200" b="1" i="1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sz="1200" i="1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/>
              <a:pPr/>
              <a:t>5/15/2015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Pendahuluan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1600200"/>
            <a:ext cx="5978480" cy="4572000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K</a:t>
            </a:r>
            <a:r>
              <a:rPr lang="id-ID" sz="2600" dirty="0" smtClean="0"/>
              <a:t>eamanan </a:t>
            </a:r>
            <a:r>
              <a:rPr lang="id-ID" sz="2600" dirty="0"/>
              <a:t>dan kerahasiaan data menjadi isu yang penting dan terus berkembang. </a:t>
            </a:r>
            <a:endParaRPr lang="en-US" sz="2600" dirty="0" smtClean="0"/>
          </a:p>
          <a:p>
            <a:pPr algn="just"/>
            <a:r>
              <a:rPr lang="id-ID" sz="2600" dirty="0" smtClean="0"/>
              <a:t>Salah </a:t>
            </a:r>
            <a:r>
              <a:rPr lang="id-ID" sz="2600" dirty="0"/>
              <a:t>satu solusi untuk mengamankan komunikasi antar pengguna adalah </a:t>
            </a:r>
            <a:r>
              <a:rPr lang="id-ID" sz="2600" dirty="0" smtClean="0"/>
              <a:t>dengan </a:t>
            </a:r>
            <a:r>
              <a:rPr lang="id-ID" sz="4000" b="1" dirty="0" smtClean="0"/>
              <a:t>kriptografi</a:t>
            </a:r>
            <a:r>
              <a:rPr lang="id-ID" sz="2600" b="1" dirty="0" smtClean="0"/>
              <a:t>.</a:t>
            </a:r>
            <a:endParaRPr lang="id-ID" sz="26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http://skripsisurabaya.com/wp-content/uploads/2014/08/Rese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6860">
            <a:off x="7898144" y="3103808"/>
            <a:ext cx="34385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Program</a:t>
            </a:r>
            <a:endParaRPr lang="en-US" dirty="0"/>
          </a:p>
        </p:txBody>
      </p:sp>
      <p:pic>
        <p:nvPicPr>
          <p:cNvPr id="6" name="Teamwork Puzzle 600x338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5832" y="1416676"/>
            <a:ext cx="7051900" cy="3966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1" b="98051" l="2704" r="97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23" y="1017430"/>
            <a:ext cx="8195118" cy="569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5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899" y="1600200"/>
            <a:ext cx="7021669" cy="4571999"/>
          </a:xfrm>
        </p:spPr>
        <p:txBody>
          <a:bodyPr/>
          <a:lstStyle/>
          <a:p>
            <a:pPr algn="just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MPI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menggunkanan</a:t>
            </a:r>
            <a:r>
              <a:rPr lang="en-US" dirty="0"/>
              <a:t> </a:t>
            </a:r>
            <a:r>
              <a:rPr lang="en-US" dirty="0" err="1"/>
              <a:t>MPI_Bcast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MPI_Send</a:t>
            </a:r>
            <a:r>
              <a:rPr lang="en-US" dirty="0"/>
              <a:t> </a:t>
            </a:r>
            <a:r>
              <a:rPr lang="en-US" dirty="0" err="1"/>
              <a:t>MPI_Recv</a:t>
            </a:r>
            <a:r>
              <a:rPr lang="en-US" dirty="0"/>
              <a:t>. </a:t>
            </a:r>
            <a:r>
              <a:rPr lang="en-US" dirty="0" err="1"/>
              <a:t>MPI_Bcast</a:t>
            </a:r>
            <a:r>
              <a:rPr lang="en-US" dirty="0"/>
              <a:t> </a:t>
            </a:r>
            <a:r>
              <a:rPr lang="en-US" dirty="0" err="1"/>
              <a:t>kounikasi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induk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data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.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MPI_Send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MPI_Recv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poin</a:t>
            </a:r>
            <a:r>
              <a:rPr lang="en-US" dirty="0"/>
              <a:t> to point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induk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data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/>
              <a:t>Pada</a:t>
            </a:r>
            <a:r>
              <a:rPr lang="en-US" dirty="0"/>
              <a:t> proses parallel </a:t>
            </a:r>
            <a:r>
              <a:rPr lang="en-US" dirty="0" err="1"/>
              <a:t>pembagian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array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prosesor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122" name="Picture 2" descr="http://magoosh.com/sat/files/2015/02/tcftc_img1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295">
            <a:off x="8491115" y="3747752"/>
            <a:ext cx="2425963" cy="242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3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https://ilovegifting.files.wordpress.com/2013/05/thank-you-gifts-saying-thanks-in-different-languages.png?w=4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304800"/>
            <a:ext cx="115062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Lanjutan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899" y="1600200"/>
            <a:ext cx="5308780" cy="4362717"/>
          </a:xfrm>
        </p:spPr>
        <p:txBody>
          <a:bodyPr>
            <a:normAutofit/>
          </a:bodyPr>
          <a:lstStyle/>
          <a:p>
            <a:pPr algn="just"/>
            <a:r>
              <a:rPr lang="id-ID" dirty="0">
                <a:cs typeface="Aparajita" panose="020B0604020202020204" pitchFamily="34" charset="0"/>
              </a:rPr>
              <a:t>P</a:t>
            </a:r>
            <a:r>
              <a:rPr lang="en-US" dirty="0" err="1">
                <a:cs typeface="Aparajita" panose="020B0604020202020204" pitchFamily="34" charset="0"/>
              </a:rPr>
              <a:t>ada</a:t>
            </a:r>
            <a:r>
              <a:rPr lang="en-US" dirty="0">
                <a:cs typeface="Aparajita" panose="020B0604020202020204" pitchFamily="34" charset="0"/>
              </a:rPr>
              <a:t> </a:t>
            </a:r>
            <a:r>
              <a:rPr lang="en-US" dirty="0" err="1">
                <a:cs typeface="Aparajita" panose="020B0604020202020204" pitchFamily="34" charset="0"/>
              </a:rPr>
              <a:t>tugas</a:t>
            </a:r>
            <a:r>
              <a:rPr lang="en-US" dirty="0">
                <a:cs typeface="Aparajita" panose="020B0604020202020204" pitchFamily="34" charset="0"/>
              </a:rPr>
              <a:t> </a:t>
            </a:r>
            <a:r>
              <a:rPr lang="id-ID" dirty="0">
                <a:cs typeface="Aparajita" panose="020B0604020202020204" pitchFamily="34" charset="0"/>
              </a:rPr>
              <a:t>besar mata kuliah </a:t>
            </a:r>
            <a:r>
              <a:rPr lang="en-US" dirty="0">
                <a:cs typeface="Aparajita" panose="020B0604020202020204" pitchFamily="34" charset="0"/>
              </a:rPr>
              <a:t>HPC </a:t>
            </a:r>
            <a:r>
              <a:rPr lang="id-ID" dirty="0">
                <a:cs typeface="Aparajita" panose="020B0604020202020204" pitchFamily="34" charset="0"/>
              </a:rPr>
              <a:t>ini, kelompok</a:t>
            </a:r>
            <a:r>
              <a:rPr lang="en-US" dirty="0">
                <a:cs typeface="Aparajita" panose="020B0604020202020204" pitchFamily="34" charset="0"/>
              </a:rPr>
              <a:t> kami </a:t>
            </a:r>
            <a:r>
              <a:rPr lang="id-ID" dirty="0">
                <a:cs typeface="Aparajita" panose="020B0604020202020204" pitchFamily="34" charset="0"/>
              </a:rPr>
              <a:t>mengangkat topik Kriptografi dengan penerapan Algoritma </a:t>
            </a:r>
            <a:r>
              <a:rPr lang="id-ID" sz="2400" b="1" dirty="0">
                <a:cs typeface="Aparajita" panose="020B0604020202020204" pitchFamily="34" charset="0"/>
              </a:rPr>
              <a:t>RSA</a:t>
            </a:r>
            <a:r>
              <a:rPr lang="id-ID" dirty="0">
                <a:cs typeface="Aparajita" panose="020B0604020202020204" pitchFamily="34" charset="0"/>
              </a:rPr>
              <a:t> sebagai pengamanan data dan melakukan komputasi paralel pada proses enkripsi dari algoritma tersebut</a:t>
            </a:r>
            <a:r>
              <a:rPr lang="en-US" dirty="0" smtClean="0">
                <a:cs typeface="Aparajita" panose="020B0604020202020204" pitchFamily="34" charset="0"/>
              </a:rPr>
              <a:t>.</a:t>
            </a:r>
          </a:p>
          <a:p>
            <a:pPr algn="just"/>
            <a:r>
              <a:rPr lang="en-US" dirty="0" smtClean="0">
                <a:cs typeface="Aparajita" panose="020B0604020202020204" pitchFamily="34" charset="0"/>
              </a:rPr>
              <a:t> </a:t>
            </a:r>
            <a:r>
              <a:rPr lang="en-US" dirty="0" err="1">
                <a:cs typeface="Aparajita" panose="020B0604020202020204" pitchFamily="34" charset="0"/>
              </a:rPr>
              <a:t>Dengan</a:t>
            </a:r>
            <a:r>
              <a:rPr lang="en-US" dirty="0">
                <a:cs typeface="Aparajita" panose="020B0604020202020204" pitchFamily="34" charset="0"/>
              </a:rPr>
              <a:t> </a:t>
            </a:r>
            <a:r>
              <a:rPr lang="en-US" dirty="0" err="1">
                <a:cs typeface="Aparajita" panose="020B0604020202020204" pitchFamily="34" charset="0"/>
              </a:rPr>
              <a:t>adanya</a:t>
            </a:r>
            <a:r>
              <a:rPr lang="en-US" dirty="0">
                <a:cs typeface="Aparajita" panose="020B0604020202020204" pitchFamily="34" charset="0"/>
              </a:rPr>
              <a:t> </a:t>
            </a:r>
            <a:r>
              <a:rPr lang="en-US" dirty="0" err="1">
                <a:cs typeface="Aparajita" panose="020B0604020202020204" pitchFamily="34" charset="0"/>
              </a:rPr>
              <a:t>implementasi</a:t>
            </a:r>
            <a:r>
              <a:rPr lang="en-US" dirty="0">
                <a:cs typeface="Aparajita" panose="020B0604020202020204" pitchFamily="34" charset="0"/>
              </a:rPr>
              <a:t> </a:t>
            </a:r>
            <a:r>
              <a:rPr lang="id-ID" dirty="0">
                <a:cs typeface="Aparajita" panose="020B0604020202020204" pitchFamily="34" charset="0"/>
              </a:rPr>
              <a:t>komputasi</a:t>
            </a:r>
            <a:r>
              <a:rPr lang="en-US" dirty="0">
                <a:cs typeface="Aparajita" panose="020B0604020202020204" pitchFamily="34" charset="0"/>
              </a:rPr>
              <a:t> </a:t>
            </a:r>
            <a:r>
              <a:rPr lang="en-US" dirty="0" err="1">
                <a:cs typeface="Aparajita" panose="020B0604020202020204" pitchFamily="34" charset="0"/>
              </a:rPr>
              <a:t>paralel</a:t>
            </a:r>
            <a:r>
              <a:rPr lang="en-US" dirty="0">
                <a:cs typeface="Aparajita" panose="020B0604020202020204" pitchFamily="34" charset="0"/>
              </a:rPr>
              <a:t> </a:t>
            </a:r>
            <a:r>
              <a:rPr lang="en-US" dirty="0" err="1">
                <a:cs typeface="Aparajita" panose="020B0604020202020204" pitchFamily="34" charset="0"/>
              </a:rPr>
              <a:t>pada</a:t>
            </a:r>
            <a:r>
              <a:rPr lang="en-US" dirty="0">
                <a:cs typeface="Aparajita" panose="020B0604020202020204" pitchFamily="34" charset="0"/>
              </a:rPr>
              <a:t> proses </a:t>
            </a:r>
            <a:r>
              <a:rPr lang="id-ID" dirty="0">
                <a:cs typeface="Aparajita" panose="020B0604020202020204" pitchFamily="34" charset="0"/>
              </a:rPr>
              <a:t>enkripsi, proses enkripsi akan memakan waktu yang lebih sigkat.</a:t>
            </a:r>
            <a:r>
              <a:rPr lang="en-US" dirty="0">
                <a:cs typeface="Aparajita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4" descr="http://dyamar.com/images/crypt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122" y="2057666"/>
            <a:ext cx="390525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&amp;&amp; </a:t>
            </a:r>
            <a:r>
              <a:rPr lang="en-US" dirty="0" err="1" smtClean="0"/>
              <a:t>Tujuan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199"/>
            <a:ext cx="9982200" cy="3422561"/>
          </a:xfrm>
        </p:spPr>
        <p:txBody>
          <a:bodyPr>
            <a:normAutofit/>
          </a:bodyPr>
          <a:lstStyle/>
          <a:p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latar</a:t>
            </a:r>
            <a:r>
              <a:rPr lang="en-US" sz="2800" dirty="0"/>
              <a:t> </a:t>
            </a:r>
            <a:r>
              <a:rPr lang="en-US" sz="2800" dirty="0" err="1"/>
              <a:t>belakang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  <a:r>
              <a:rPr lang="en-US" sz="2800" dirty="0" err="1" smtClean="0"/>
              <a:t>diuraikan</a:t>
            </a:r>
            <a:r>
              <a:rPr lang="en-US" sz="2800" dirty="0" smtClean="0"/>
              <a:t>, </a:t>
            </a:r>
            <a:r>
              <a:rPr lang="en-US" sz="2800" dirty="0" err="1"/>
              <a:t>maka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dibahas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tugas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bagaimana</a:t>
            </a:r>
            <a:r>
              <a:rPr lang="en-US" sz="2800" dirty="0"/>
              <a:t> </a:t>
            </a:r>
            <a:r>
              <a:rPr lang="en-US" sz="2800" dirty="0" err="1"/>
              <a:t>penerapan</a:t>
            </a:r>
            <a:r>
              <a:rPr lang="en-US" sz="2800" dirty="0"/>
              <a:t> </a:t>
            </a:r>
            <a:r>
              <a:rPr lang="en-US" sz="2800" dirty="0" err="1"/>
              <a:t>algoritma</a:t>
            </a:r>
            <a:r>
              <a:rPr lang="en-US" sz="2800" dirty="0"/>
              <a:t> </a:t>
            </a:r>
            <a:r>
              <a:rPr lang="en-US" sz="2800" dirty="0" err="1"/>
              <a:t>paralel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proses </a:t>
            </a:r>
            <a:r>
              <a:rPr lang="en-US" sz="2800" dirty="0" err="1"/>
              <a:t>enkripsi</a:t>
            </a:r>
            <a:r>
              <a:rPr lang="en-US" sz="2800" dirty="0"/>
              <a:t> RSA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Tujuan</a:t>
            </a:r>
            <a:r>
              <a:rPr lang="en-US" sz="2800" dirty="0" smtClean="0"/>
              <a:t> </a:t>
            </a:r>
            <a:r>
              <a:rPr lang="id-ID" sz="2800" dirty="0"/>
              <a:t>dari </a:t>
            </a:r>
            <a:r>
              <a:rPr lang="en-US" sz="2800" dirty="0" err="1"/>
              <a:t>tugas</a:t>
            </a:r>
            <a:r>
              <a:rPr lang="en-US" sz="2800" dirty="0"/>
              <a:t> </a:t>
            </a:r>
            <a:r>
              <a:rPr lang="en-US" sz="2800" dirty="0" err="1"/>
              <a:t>besar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mengetahui</a:t>
            </a:r>
            <a:r>
              <a:rPr lang="en-US" sz="2800" dirty="0"/>
              <a:t> </a:t>
            </a:r>
            <a:r>
              <a:rPr lang="en-US" sz="2800" dirty="0" err="1"/>
              <a:t>penerapan</a:t>
            </a:r>
            <a:r>
              <a:rPr lang="en-US" sz="2800" dirty="0"/>
              <a:t> </a:t>
            </a:r>
            <a:r>
              <a:rPr lang="en-US" sz="2800" dirty="0" err="1"/>
              <a:t>algoritma</a:t>
            </a:r>
            <a:r>
              <a:rPr lang="en-US" sz="2800" dirty="0"/>
              <a:t> </a:t>
            </a:r>
            <a:r>
              <a:rPr lang="id-ID" sz="2800" dirty="0"/>
              <a:t>RSA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proses </a:t>
            </a:r>
            <a:r>
              <a:rPr lang="id-ID" sz="2800" dirty="0"/>
              <a:t>en</a:t>
            </a:r>
            <a:r>
              <a:rPr lang="en-US" sz="2800" dirty="0" err="1"/>
              <a:t>kripsi</a:t>
            </a:r>
            <a:r>
              <a:rPr lang="en-US" sz="2800" dirty="0"/>
              <a:t> </a:t>
            </a:r>
            <a:r>
              <a:rPr lang="id-ID" sz="2800" dirty="0"/>
              <a:t>yang diparalelkan.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1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Tinjauan</a:t>
            </a:r>
            <a:r>
              <a:rPr lang="en-US" dirty="0" smtClean="0"/>
              <a:t> </a:t>
            </a:r>
            <a:r>
              <a:rPr lang="en-US" dirty="0" err="1" smtClean="0"/>
              <a:t>Teori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62918" y="1600200"/>
            <a:ext cx="5124182" cy="4571999"/>
          </a:xfrm>
        </p:spPr>
        <p:txBody>
          <a:bodyPr/>
          <a:lstStyle/>
          <a:p>
            <a:pPr algn="just"/>
            <a:r>
              <a:rPr lang="en-US" dirty="0"/>
              <a:t>RSA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kriptografi</a:t>
            </a:r>
            <a:r>
              <a:rPr lang="en-US" dirty="0"/>
              <a:t> </a:t>
            </a:r>
            <a:r>
              <a:rPr lang="en-US" dirty="0" err="1"/>
              <a:t>kunci-publik</a:t>
            </a:r>
            <a:r>
              <a:rPr lang="en-US" dirty="0"/>
              <a:t> yang paling popular. </a:t>
            </a:r>
            <a:r>
              <a:rPr lang="en-US" dirty="0" err="1"/>
              <a:t>Algoritma</a:t>
            </a:r>
            <a:r>
              <a:rPr lang="en-US" dirty="0"/>
              <a:t> RSA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3 orang </a:t>
            </a:r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MIT </a:t>
            </a:r>
            <a:r>
              <a:rPr lang="en-US" dirty="0" err="1"/>
              <a:t>pada</a:t>
            </a:r>
            <a:r>
              <a:rPr lang="en-US" dirty="0"/>
              <a:t> 1976 </a:t>
            </a:r>
            <a:r>
              <a:rPr lang="en-US" dirty="0" err="1"/>
              <a:t>yaitu</a:t>
            </a:r>
            <a:r>
              <a:rPr lang="en-US" dirty="0"/>
              <a:t> : Ron (R)</a:t>
            </a:r>
            <a:r>
              <a:rPr lang="en-US" dirty="0" err="1"/>
              <a:t>ivest</a:t>
            </a:r>
            <a:r>
              <a:rPr lang="en-US" dirty="0"/>
              <a:t>, </a:t>
            </a:r>
            <a:r>
              <a:rPr lang="en-US" dirty="0" err="1"/>
              <a:t>Adi</a:t>
            </a:r>
            <a:r>
              <a:rPr lang="en-US" dirty="0"/>
              <a:t> (S)</a:t>
            </a:r>
            <a:r>
              <a:rPr lang="en-US" dirty="0" err="1"/>
              <a:t>hamir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Leonard (A)</a:t>
            </a:r>
            <a:r>
              <a:rPr lang="en-US" dirty="0" err="1"/>
              <a:t>dleman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pemfaktoran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privat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3074" name="Picture 2" descr="http://imps.mcmaster.ca/courses/SE-4C03-07/wiki/wrighd/rsa-photo.jpe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632" y="2450205"/>
            <a:ext cx="4069724" cy="35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45836" y="1659544"/>
            <a:ext cx="288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ALGORITMA RSA</a:t>
            </a:r>
            <a:endParaRPr lang="en-US" sz="2800" b="1" dirty="0"/>
          </a:p>
        </p:txBody>
      </p:sp>
      <p:pic>
        <p:nvPicPr>
          <p:cNvPr id="8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54" y="4042467"/>
            <a:ext cx="4839328" cy="2129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Kunci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104900" y="1600200"/>
                <a:ext cx="9980682" cy="4571999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 algn="just">
                  <a:buFont typeface="+mj-lt"/>
                  <a:buAutoNum type="arabicPeriod"/>
                </a:pPr>
                <a:r>
                  <a:rPr lang="en-US" sz="2800" dirty="0" smtClean="0"/>
                  <a:t>Pilih </a:t>
                </a:r>
                <a:r>
                  <a:rPr lang="en-US" sz="2800" dirty="0" err="1"/>
                  <a:t>dua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buah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bilangan</a:t>
                </a:r>
                <a:r>
                  <a:rPr lang="en-US" sz="2800" dirty="0"/>
                  <a:t> prima </a:t>
                </a:r>
                <a:r>
                  <a:rPr lang="en-US" sz="2800" dirty="0" err="1"/>
                  <a:t>sembarang</a:t>
                </a:r>
                <a:r>
                  <a:rPr lang="en-US" sz="2800" dirty="0"/>
                  <a:t> </a:t>
                </a:r>
                <a:r>
                  <a:rPr lang="en-US" sz="2800" i="1" dirty="0"/>
                  <a:t>p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dan</a:t>
                </a:r>
                <a:r>
                  <a:rPr lang="en-US" sz="2800" dirty="0"/>
                  <a:t> </a:t>
                </a:r>
                <a:r>
                  <a:rPr lang="en-US" sz="2800" i="1" dirty="0"/>
                  <a:t>q</a:t>
                </a:r>
                <a:r>
                  <a:rPr lang="en-US" sz="2800" dirty="0"/>
                  <a:t>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sz="2800" dirty="0" err="1" smtClean="0"/>
                  <a:t>Hitung</a:t>
                </a:r>
                <a:r>
                  <a:rPr lang="en-US" sz="2800" dirty="0" smtClean="0"/>
                  <a:t> </a:t>
                </a:r>
                <a:r>
                  <a:rPr lang="en-US" sz="2800" i="1" dirty="0"/>
                  <a:t>n=p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(</a:t>
                </a:r>
                <a:r>
                  <a:rPr lang="en-US" sz="2800" dirty="0" err="1"/>
                  <a:t>Sebaiknya</a:t>
                </a:r>
                <a:r>
                  <a:rPr lang="en-US" sz="2800" dirty="0"/>
                  <a:t> </a:t>
                </a:r>
                <a:r>
                  <a:rPr lang="en-US" sz="2800" i="1" dirty="0"/>
                  <a:t>p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800" i="1" dirty="0"/>
                  <a:t>q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sebab</a:t>
                </a:r>
                <a:r>
                  <a:rPr lang="en-US" sz="2800" dirty="0"/>
                  <a:t> </a:t>
                </a:r>
                <a:r>
                  <a:rPr lang="en-US" sz="2800" dirty="0" err="1"/>
                  <a:t>jika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sama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makan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sehingga</a:t>
                </a:r>
                <a:r>
                  <a:rPr lang="en-US" sz="2800" dirty="0"/>
                  <a:t> </a:t>
                </a:r>
                <a:r>
                  <a:rPr lang="en-US" sz="2800" i="1" dirty="0"/>
                  <a:t>p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dapat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diperoleh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dengan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menarik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akar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dua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dari</a:t>
                </a:r>
                <a:r>
                  <a:rPr lang="en-US" sz="2800" dirty="0"/>
                  <a:t> </a:t>
                </a:r>
                <a:r>
                  <a:rPr lang="en-US" sz="2800" i="1" dirty="0"/>
                  <a:t>n</a:t>
                </a:r>
                <a:r>
                  <a:rPr lang="en-US" sz="2800" dirty="0"/>
                  <a:t>).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sz="2800" dirty="0" err="1" smtClean="0"/>
                  <a:t>Hitung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800" dirty="0"/>
                  <a:t>(</a:t>
                </a:r>
                <a:r>
                  <a:rPr lang="en-US" sz="2800" i="1" dirty="0"/>
                  <a:t>n</a:t>
                </a:r>
                <a:r>
                  <a:rPr lang="en-US" sz="2800" dirty="0"/>
                  <a:t>) = (</a:t>
                </a:r>
                <a:r>
                  <a:rPr lang="en-US" sz="2800" i="1" dirty="0"/>
                  <a:t>p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−1)∙(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800" dirty="0"/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sz="2800" dirty="0" err="1" smtClean="0"/>
                  <a:t>Pilih</a:t>
                </a:r>
                <a:r>
                  <a:rPr lang="en-US" sz="2800" dirty="0" smtClean="0"/>
                  <a:t> </a:t>
                </a:r>
                <a:r>
                  <a:rPr lang="en-US" sz="2800" dirty="0" err="1"/>
                  <a:t>kunci</a:t>
                </a:r>
                <a:r>
                  <a:rPr lang="en-US" sz="2800" dirty="0"/>
                  <a:t> public, </a:t>
                </a:r>
                <a:r>
                  <a:rPr lang="en-US" sz="2800" i="1" dirty="0"/>
                  <a:t>e,</a:t>
                </a:r>
                <a:r>
                  <a:rPr lang="en-US" sz="2800" dirty="0"/>
                  <a:t> yang relative prima </a:t>
                </a:r>
                <a:r>
                  <a:rPr lang="en-US" sz="2800" dirty="0" err="1"/>
                  <a:t>terhadap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800" dirty="0"/>
                  <a:t>(</a:t>
                </a:r>
                <a:r>
                  <a:rPr lang="en-US" sz="2800" i="1" dirty="0"/>
                  <a:t>n)</a:t>
                </a:r>
                <a:endParaRPr lang="en-US" sz="2800" dirty="0"/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sz="2800" dirty="0" err="1" smtClean="0"/>
                  <a:t>Bangkitkan</a:t>
                </a:r>
                <a:r>
                  <a:rPr lang="en-US" sz="2800" dirty="0" smtClean="0"/>
                  <a:t> </a:t>
                </a:r>
                <a:r>
                  <a:rPr lang="en-US" sz="2800" dirty="0" err="1"/>
                  <a:t>kunci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privat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dengan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menggunakan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prsamaan</a:t>
                </a:r>
                <a:r>
                  <a:rPr lang="en-US" sz="2800" dirty="0"/>
                  <a:t> </a:t>
                </a:r>
                <a:r>
                  <a:rPr lang="en-US" sz="2800" i="1" dirty="0"/>
                  <a:t>e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≡1 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800" dirty="0"/>
                  <a:t>(</a:t>
                </a:r>
                <a:r>
                  <a:rPr lang="en-US" sz="2800" i="1" dirty="0"/>
                  <a:t>n</a:t>
                </a:r>
                <a:r>
                  <a:rPr lang="en-US" sz="2800" dirty="0"/>
                  <a:t>)). </a:t>
                </a:r>
                <a:r>
                  <a:rPr lang="en-US" sz="2800" dirty="0" err="1"/>
                  <a:t>Perhatikan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bahwa</a:t>
                </a:r>
                <a:r>
                  <a:rPr lang="en-US" sz="2800" dirty="0"/>
                  <a:t> </a:t>
                </a:r>
                <a:r>
                  <a:rPr lang="en-US" sz="2800" i="1" dirty="0"/>
                  <a:t>e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≡1 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800" dirty="0"/>
                  <a:t>(</a:t>
                </a:r>
                <a:r>
                  <a:rPr lang="en-US" sz="2800" i="1" dirty="0"/>
                  <a:t>n</a:t>
                </a:r>
                <a:r>
                  <a:rPr lang="en-US" sz="2800" dirty="0"/>
                  <a:t>)) </a:t>
                </a:r>
                <a:r>
                  <a:rPr lang="en-US" sz="2800" dirty="0" err="1"/>
                  <a:t>ekivalen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dengan</a:t>
                </a:r>
                <a:r>
                  <a:rPr lang="en-US" sz="2800" dirty="0"/>
                  <a:t> </a:t>
                </a:r>
                <a:r>
                  <a:rPr lang="en-US" sz="2800" i="1" dirty="0"/>
                  <a:t>e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800" dirty="0"/>
                  <a:t>(</a:t>
                </a:r>
                <a:r>
                  <a:rPr lang="en-US" sz="2800" i="1" dirty="0"/>
                  <a:t>n</a:t>
                </a:r>
                <a:r>
                  <a:rPr lang="en-US" sz="2800" dirty="0"/>
                  <a:t>), </a:t>
                </a:r>
                <a:r>
                  <a:rPr lang="en-US" sz="2800" dirty="0" err="1"/>
                  <a:t>sehingga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secara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sederhaa</a:t>
                </a:r>
                <a:r>
                  <a:rPr lang="en-US" sz="2800" dirty="0"/>
                  <a:t> </a:t>
                </a:r>
                <a:r>
                  <a:rPr lang="en-US" sz="2800" i="1" dirty="0"/>
                  <a:t>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dapat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dihitung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dengan</a:t>
                </a:r>
                <a:r>
                  <a:rPr lang="en-US" sz="28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04900" y="1600200"/>
                <a:ext cx="9980682" cy="4571999"/>
              </a:xfrm>
              <a:blipFill rotWithShape="0">
                <a:blip r:embed="rId2"/>
                <a:stretch>
                  <a:fillRect l="-2198" t="-3872" r="-1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48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Enkripsi</a:t>
            </a:r>
            <a:r>
              <a:rPr lang="en-US" i="1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i="1" dirty="0" err="1" smtClean="0"/>
              <a:t>Dekripsi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104900" y="2292441"/>
                <a:ext cx="4914900" cy="3696236"/>
              </a:xfr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>
                <a:normAutofit/>
              </a:bodyPr>
              <a:lstStyle/>
              <a:p>
                <a:pPr lvl="0"/>
                <a:r>
                  <a:rPr lang="en-US" dirty="0" err="1" smtClean="0"/>
                  <a:t>Ambilah</a:t>
                </a:r>
                <a:r>
                  <a:rPr lang="en-US" dirty="0" smtClean="0"/>
                  <a:t> </a:t>
                </a:r>
                <a:r>
                  <a:rPr lang="en-US" dirty="0" err="1"/>
                  <a:t>kunci</a:t>
                </a:r>
                <a:r>
                  <a:rPr lang="en-US" dirty="0"/>
                  <a:t> public </a:t>
                </a:r>
                <a:r>
                  <a:rPr lang="en-US" dirty="0" err="1"/>
                  <a:t>penerima</a:t>
                </a:r>
                <a:r>
                  <a:rPr lang="en-US" dirty="0"/>
                  <a:t> </a:t>
                </a:r>
                <a:r>
                  <a:rPr lang="en-US" dirty="0" err="1"/>
                  <a:t>pesan</a:t>
                </a:r>
                <a:r>
                  <a:rPr lang="en-US" dirty="0"/>
                  <a:t>, </a:t>
                </a:r>
                <a:r>
                  <a:rPr lang="en-US" i="1" dirty="0"/>
                  <a:t>e, </a:t>
                </a:r>
                <a:r>
                  <a:rPr lang="en-US" dirty="0" err="1"/>
                  <a:t>dan</a:t>
                </a:r>
                <a:r>
                  <a:rPr lang="en-US" dirty="0"/>
                  <a:t> modulus </a:t>
                </a:r>
                <a:r>
                  <a:rPr lang="en-US" i="1" dirty="0"/>
                  <a:t>n</a:t>
                </a:r>
                <a:r>
                  <a:rPr lang="en-US" dirty="0"/>
                  <a:t>.</a:t>
                </a:r>
              </a:p>
              <a:p>
                <a:pPr lvl="0"/>
                <a:r>
                  <a:rPr lang="en-US" dirty="0" err="1"/>
                  <a:t>Nyatakan</a:t>
                </a:r>
                <a:r>
                  <a:rPr lang="en-US" dirty="0"/>
                  <a:t> plaintext m </a:t>
                </a:r>
                <a:r>
                  <a:rPr lang="en-US" dirty="0" err="1"/>
                  <a:t>menjadi</a:t>
                </a:r>
                <a:r>
                  <a:rPr lang="en-US" dirty="0"/>
                  <a:t> array </a:t>
                </a:r>
                <a:r>
                  <a:rPr lang="en-US" dirty="0" err="1"/>
                  <a:t>interger</a:t>
                </a:r>
                <a:r>
                  <a:rPr lang="en-US" dirty="0"/>
                  <a:t> (</a:t>
                </a:r>
                <a:r>
                  <a:rPr lang="en-US" dirty="0" err="1"/>
                  <a:t>blok-blok</a:t>
                </a:r>
                <a:r>
                  <a:rPr lang="en-US" dirty="0"/>
                  <a:t>) </a:t>
                </a:r>
                <a:r>
                  <a:rPr lang="en-US" i="1" dirty="0"/>
                  <a:t>m</a:t>
                </a:r>
                <a:r>
                  <a:rPr lang="en-US" i="1" baseline="-25000" dirty="0"/>
                  <a:t>1</a:t>
                </a:r>
                <a:r>
                  <a:rPr lang="en-US" i="1" dirty="0"/>
                  <a:t>, m</a:t>
                </a:r>
                <a:r>
                  <a:rPr lang="en-US" i="1" baseline="-25000" dirty="0"/>
                  <a:t>2</a:t>
                </a:r>
                <a:r>
                  <a:rPr lang="en-US" i="1" dirty="0"/>
                  <a:t>, …, </a:t>
                </a:r>
                <a:r>
                  <a:rPr lang="en-US" dirty="0" err="1"/>
                  <a:t>sedemikian</a:t>
                </a:r>
                <a:r>
                  <a:rPr lang="en-US" dirty="0"/>
                  <a:t> </a:t>
                </a:r>
                <a:r>
                  <a:rPr lang="en-US" dirty="0" err="1"/>
                  <a:t>sehingga</a:t>
                </a:r>
                <a:r>
                  <a:rPr lang="en-US" dirty="0"/>
                  <a:t> </a:t>
                </a:r>
                <a:r>
                  <a:rPr lang="en-US" dirty="0" err="1"/>
                  <a:t>setiap</a:t>
                </a:r>
                <a:r>
                  <a:rPr lang="en-US" dirty="0"/>
                  <a:t> </a:t>
                </a:r>
                <a:r>
                  <a:rPr lang="en-US" dirty="0" err="1"/>
                  <a:t>blok</a:t>
                </a:r>
                <a:r>
                  <a:rPr lang="en-US" dirty="0"/>
                  <a:t> </a:t>
                </a:r>
                <a:r>
                  <a:rPr lang="en-US" dirty="0" err="1"/>
                  <a:t>merepresntasikan</a:t>
                </a:r>
                <a:r>
                  <a:rPr lang="en-US" dirty="0"/>
                  <a:t> </a:t>
                </a:r>
                <a:r>
                  <a:rPr lang="en-US" dirty="0" err="1"/>
                  <a:t>nilai</a:t>
                </a:r>
                <a:r>
                  <a:rPr lang="en-US" dirty="0"/>
                  <a:t> </a:t>
                </a:r>
                <a:r>
                  <a:rPr lang="en-US" dirty="0" err="1"/>
                  <a:t>didalan</a:t>
                </a:r>
                <a:r>
                  <a:rPr lang="en-US" dirty="0"/>
                  <a:t> </a:t>
                </a:r>
                <a:r>
                  <a:rPr lang="en-US" dirty="0" err="1"/>
                  <a:t>selang</a:t>
                </a:r>
                <a:r>
                  <a:rPr lang="en-US" dirty="0"/>
                  <a:t> [0,</a:t>
                </a:r>
                <a:r>
                  <a:rPr lang="en-US" i="1" dirty="0"/>
                  <a:t>n</a:t>
                </a:r>
                <a:r>
                  <a:rPr lang="en-US" dirty="0"/>
                  <a:t>-1].</a:t>
                </a:r>
              </a:p>
              <a:p>
                <a:pPr lvl="0"/>
                <a:r>
                  <a:rPr lang="en-US" dirty="0" err="1"/>
                  <a:t>Setiap</a:t>
                </a:r>
                <a:r>
                  <a:rPr lang="en-US" dirty="0"/>
                  <a:t> </a:t>
                </a:r>
                <a:r>
                  <a:rPr lang="en-US" dirty="0" err="1"/>
                  <a:t>blok</a:t>
                </a:r>
                <a:r>
                  <a:rPr lang="en-US" dirty="0"/>
                  <a:t> </a:t>
                </a:r>
                <a:r>
                  <a:rPr lang="en-US" i="1" dirty="0"/>
                  <a:t>m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 </a:t>
                </a:r>
                <a:r>
                  <a:rPr lang="en-US" dirty="0" err="1"/>
                  <a:t>dienkripsi</a:t>
                </a:r>
                <a:r>
                  <a:rPr lang="en-US" dirty="0"/>
                  <a:t> </a:t>
                </a:r>
                <a:r>
                  <a:rPr lang="en-US" dirty="0" err="1"/>
                  <a:t>menjadi</a:t>
                </a:r>
                <a:r>
                  <a:rPr lang="en-US" dirty="0"/>
                  <a:t> </a:t>
                </a:r>
                <a:r>
                  <a:rPr lang="en-US" dirty="0" err="1"/>
                  <a:t>blok</a:t>
                </a:r>
                <a:r>
                  <a:rPr lang="en-US" i="1" dirty="0"/>
                  <a:t> </a:t>
                </a:r>
                <a:r>
                  <a:rPr lang="en-US" i="1" dirty="0" smtClean="0"/>
                  <a:t>c</a:t>
                </a:r>
                <a:r>
                  <a:rPr lang="en-US" i="1" baseline="-25000" dirty="0" smtClean="0"/>
                  <a:t>i</a:t>
                </a:r>
                <a:r>
                  <a:rPr lang="en-US" i="1" dirty="0" smtClean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rumus</a:t>
                </a:r>
                <a:r>
                  <a:rPr lang="en-US" dirty="0"/>
                  <a:t> </a:t>
                </a:r>
                <a:r>
                  <a:rPr lang="en-US" i="1" dirty="0"/>
                  <a:t>c</a:t>
                </a:r>
                <a:r>
                  <a:rPr lang="en-US" i="1" baseline="-25000" dirty="0"/>
                  <a:t>i </a:t>
                </a:r>
                <a:r>
                  <a:rPr lang="en-US" i="1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mod</a:t>
                </a:r>
                <a:r>
                  <a:rPr lang="en-US" i="1" dirty="0"/>
                  <a:t> n.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04900" y="2292441"/>
                <a:ext cx="4914900" cy="369623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0682" y="2292441"/>
                <a:ext cx="4914900" cy="3696237"/>
              </a:xfr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>
                <a:normAutofit/>
              </a:bodyPr>
              <a:lstStyle/>
              <a:p>
                <a:r>
                  <a:rPr lang="en-US" dirty="0" err="1"/>
                  <a:t>Setiap</a:t>
                </a:r>
                <a:r>
                  <a:rPr lang="en-US" dirty="0"/>
                  <a:t> </a:t>
                </a:r>
                <a:r>
                  <a:rPr lang="en-US" dirty="0" err="1"/>
                  <a:t>blok</a:t>
                </a:r>
                <a:r>
                  <a:rPr lang="en-US" dirty="0"/>
                  <a:t> </a:t>
                </a:r>
                <a:r>
                  <a:rPr lang="en-US" dirty="0" err="1"/>
                  <a:t>chipertext</a:t>
                </a:r>
                <a:r>
                  <a:rPr lang="en-US" dirty="0"/>
                  <a:t> </a:t>
                </a:r>
                <a:r>
                  <a:rPr lang="en-US" i="1" dirty="0"/>
                  <a:t>c</a:t>
                </a:r>
                <a:r>
                  <a:rPr lang="en-US" i="1" baseline="-25000" dirty="0"/>
                  <a:t>i </a:t>
                </a:r>
                <a:r>
                  <a:rPr lang="en-US" dirty="0" err="1"/>
                  <a:t>dideskripsi</a:t>
                </a:r>
                <a:r>
                  <a:rPr lang="en-US" dirty="0"/>
                  <a:t> </a:t>
                </a:r>
                <a:r>
                  <a:rPr lang="en-US" dirty="0" err="1"/>
                  <a:t>kembali</a:t>
                </a:r>
                <a:r>
                  <a:rPr lang="en-US" dirty="0"/>
                  <a:t> </a:t>
                </a:r>
                <a:r>
                  <a:rPr lang="en-US" dirty="0" err="1"/>
                  <a:t>menjadi</a:t>
                </a:r>
                <a:r>
                  <a:rPr lang="en-US" dirty="0"/>
                  <a:t> </a:t>
                </a:r>
                <a:r>
                  <a:rPr lang="en-US" dirty="0" err="1"/>
                  <a:t>blok</a:t>
                </a:r>
                <a:r>
                  <a:rPr lang="en-US" dirty="0"/>
                  <a:t> </a:t>
                </a:r>
                <a:r>
                  <a:rPr lang="en-US" i="1" dirty="0"/>
                  <a:t>m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rumus</a:t>
                </a:r>
                <a:r>
                  <a:rPr lang="en-US" i="1" dirty="0"/>
                  <a:t> m</a:t>
                </a:r>
                <a:r>
                  <a:rPr lang="en-US" i="1" baseline="-25000" dirty="0"/>
                  <a:t>i </a:t>
                </a:r>
                <a:r>
                  <a:rPr lang="en-US" i="1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mod</a:t>
                </a:r>
                <a:r>
                  <a:rPr lang="en-US" i="1" dirty="0"/>
                  <a:t> n.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0682" y="2292441"/>
                <a:ext cx="4914900" cy="3696237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539101" y="1707666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ENKRIPSI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827488" y="1707666"/>
            <a:ext cx="2088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DEKRIPSI</a:t>
            </a:r>
            <a:endParaRPr lang="en-US" sz="3200" b="1" dirty="0"/>
          </a:p>
        </p:txBody>
      </p:sp>
      <p:pic>
        <p:nvPicPr>
          <p:cNvPr id="4098" name="Picture 2" descr="http://www.beyondmylabel.net/wp-content/uploads/2014/08/Man-Thinking-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631" y="5171674"/>
            <a:ext cx="599221" cy="163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 </a:t>
            </a:r>
            <a:r>
              <a:rPr lang="en-US" dirty="0" err="1" smtClean="0"/>
              <a:t>Algoritma</a:t>
            </a:r>
            <a:r>
              <a:rPr lang="en-US" dirty="0" smtClean="0"/>
              <a:t> RSA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457200" lvl="0" indent="-457200" algn="just">
                  <a:buFont typeface="+mj-lt"/>
                  <a:buAutoNum type="arabicPeriod"/>
                </a:pPr>
                <a:r>
                  <a:rPr lang="en-US" i="1" dirty="0" err="1"/>
                  <a:t>p,q,n,e</a:t>
                </a:r>
                <a:r>
                  <a:rPr lang="en-US" i="1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di rank-0</a:t>
                </a:r>
              </a:p>
              <a:p>
                <a:pPr marL="457200" lvl="0" indent="-457200" algn="just">
                  <a:buFont typeface="+mj-lt"/>
                  <a:buAutoNum type="arabicPeriod"/>
                </a:pPr>
                <a:r>
                  <a:rPr lang="en-US" dirty="0" err="1"/>
                  <a:t>mengecek</a:t>
                </a:r>
                <a:r>
                  <a:rPr lang="en-US" dirty="0"/>
                  <a:t> </a:t>
                </a:r>
                <a:r>
                  <a:rPr lang="en-US" dirty="0" err="1"/>
                  <a:t>apakah</a:t>
                </a:r>
                <a:r>
                  <a:rPr lang="en-US" dirty="0"/>
                  <a:t> </a:t>
                </a:r>
                <a:r>
                  <a:rPr lang="en-US" i="1" dirty="0"/>
                  <a:t>e</a:t>
                </a:r>
                <a:r>
                  <a:rPr lang="en-US" dirty="0"/>
                  <a:t> relative prima </a:t>
                </a:r>
                <a:r>
                  <a:rPr lang="en-US" dirty="0" err="1"/>
                  <a:t>terhadap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0" indent="-457200" algn="just">
                  <a:buFont typeface="+mj-lt"/>
                  <a:buAutoNum type="arabicPeriod"/>
                </a:pPr>
                <a:r>
                  <a:rPr lang="en-US" dirty="0" err="1"/>
                  <a:t>plaintexs</a:t>
                </a:r>
                <a:r>
                  <a:rPr lang="en-US" dirty="0"/>
                  <a:t> </a:t>
                </a:r>
                <a:r>
                  <a:rPr lang="en-US" dirty="0" err="1"/>
                  <a:t>konversi</a:t>
                </a:r>
                <a:r>
                  <a:rPr lang="en-US" dirty="0"/>
                  <a:t> </a:t>
                </a:r>
                <a:r>
                  <a:rPr lang="en-US" dirty="0" err="1"/>
                  <a:t>menjadi</a:t>
                </a:r>
                <a:r>
                  <a:rPr lang="en-US" dirty="0"/>
                  <a:t> ASCII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:r>
                  <a:rPr lang="en-US" dirty="0" err="1"/>
                  <a:t>dimasukkan</a:t>
                </a:r>
                <a:r>
                  <a:rPr lang="en-US" dirty="0"/>
                  <a:t> </a:t>
                </a:r>
                <a:r>
                  <a:rPr lang="en-US" dirty="0" err="1"/>
                  <a:t>ke</a:t>
                </a:r>
                <a:r>
                  <a:rPr lang="en-US" dirty="0"/>
                  <a:t> </a:t>
                </a:r>
                <a:r>
                  <a:rPr lang="en-US" dirty="0" err="1"/>
                  <a:t>sebuah</a:t>
                </a:r>
                <a:r>
                  <a:rPr lang="en-US" dirty="0"/>
                  <a:t> </a:t>
                </a:r>
                <a:r>
                  <a:rPr lang="en-US" dirty="0" err="1"/>
                  <a:t>tabel</a:t>
                </a:r>
                <a:r>
                  <a:rPr lang="en-US" dirty="0"/>
                  <a:t> di rank-0</a:t>
                </a:r>
              </a:p>
              <a:p>
                <a:pPr marL="457200" lvl="0" indent="-457200" algn="just">
                  <a:buFont typeface="+mj-lt"/>
                  <a:buAutoNum type="arabicPeriod"/>
                </a:pPr>
                <a:r>
                  <a:rPr lang="en-US" dirty="0" err="1"/>
                  <a:t>induk</a:t>
                </a:r>
                <a:r>
                  <a:rPr lang="en-US" dirty="0"/>
                  <a:t>(rank-0) </a:t>
                </a:r>
                <a:r>
                  <a:rPr lang="en-US" dirty="0" err="1"/>
                  <a:t>mengirim</a:t>
                </a:r>
                <a:r>
                  <a:rPr lang="en-US" dirty="0"/>
                  <a:t> variable-</a:t>
                </a:r>
                <a:r>
                  <a:rPr lang="en-US" dirty="0" err="1"/>
                  <a:t>variabel</a:t>
                </a:r>
                <a:r>
                  <a:rPr lang="en-US" dirty="0"/>
                  <a:t> </a:t>
                </a:r>
                <a:r>
                  <a:rPr lang="en-US" dirty="0" err="1"/>
                  <a:t>umum</a:t>
                </a:r>
                <a:r>
                  <a:rPr lang="en-US" dirty="0"/>
                  <a:t> </a:t>
                </a:r>
                <a:r>
                  <a:rPr lang="en-US" dirty="0" err="1"/>
                  <a:t>seperti</a:t>
                </a:r>
                <a:r>
                  <a:rPr lang="en-US" dirty="0"/>
                  <a:t> </a:t>
                </a:r>
                <a:r>
                  <a:rPr lang="en-US" i="1" dirty="0"/>
                  <a:t>e </a:t>
                </a:r>
                <a:r>
                  <a:rPr lang="en-US" dirty="0" err="1"/>
                  <a:t>dan</a:t>
                </a:r>
                <a:r>
                  <a:rPr lang="en-US" dirty="0"/>
                  <a:t> </a:t>
                </a:r>
                <a:r>
                  <a:rPr lang="en-US" i="1" dirty="0"/>
                  <a:t>n</a:t>
                </a:r>
                <a:r>
                  <a:rPr lang="en-US" dirty="0"/>
                  <a:t> </a:t>
                </a:r>
                <a:r>
                  <a:rPr lang="en-US" dirty="0" err="1"/>
                  <a:t>ke</a:t>
                </a:r>
                <a:r>
                  <a:rPr lang="en-US" dirty="0"/>
                  <a:t> </a:t>
                </a:r>
                <a:r>
                  <a:rPr lang="en-US" dirty="0" err="1"/>
                  <a:t>semua</a:t>
                </a:r>
                <a:r>
                  <a:rPr lang="en-US" dirty="0"/>
                  <a:t> </a:t>
                </a:r>
                <a:r>
                  <a:rPr lang="en-US" dirty="0" err="1"/>
                  <a:t>anak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menggunakan</a:t>
                </a:r>
                <a:r>
                  <a:rPr lang="en-US" dirty="0"/>
                  <a:t> </a:t>
                </a:r>
                <a:r>
                  <a:rPr lang="en-US" dirty="0" err="1"/>
                  <a:t>MPI_Bcast</a:t>
                </a:r>
                <a:r>
                  <a:rPr lang="en-US" dirty="0"/>
                  <a:t>.</a:t>
                </a:r>
              </a:p>
              <a:p>
                <a:pPr marL="457200" lvl="0" indent="-457200" algn="just">
                  <a:buFont typeface="+mj-lt"/>
                  <a:buAutoNum type="arabicPeriod"/>
                </a:pPr>
                <a:r>
                  <a:rPr lang="en-US" dirty="0" err="1"/>
                  <a:t>Induk</a:t>
                </a:r>
                <a:r>
                  <a:rPr lang="en-US" dirty="0"/>
                  <a:t> </a:t>
                </a:r>
                <a:r>
                  <a:rPr lang="en-US" dirty="0" err="1"/>
                  <a:t>mengirim</a:t>
                </a:r>
                <a:r>
                  <a:rPr lang="en-US" dirty="0"/>
                  <a:t> </a:t>
                </a:r>
                <a:r>
                  <a:rPr lang="en-US" dirty="0" err="1"/>
                  <a:t>tabel</a:t>
                </a:r>
                <a:r>
                  <a:rPr lang="en-US" dirty="0"/>
                  <a:t> plaintext yang </a:t>
                </a:r>
                <a:r>
                  <a:rPr lang="en-US" dirty="0" err="1"/>
                  <a:t>telah</a:t>
                </a:r>
                <a:r>
                  <a:rPr lang="en-US" dirty="0"/>
                  <a:t> </a:t>
                </a:r>
                <a:r>
                  <a:rPr lang="en-US" dirty="0" err="1"/>
                  <a:t>dikonversi</a:t>
                </a:r>
                <a:r>
                  <a:rPr lang="en-US" dirty="0"/>
                  <a:t> </a:t>
                </a:r>
                <a:r>
                  <a:rPr lang="en-US" dirty="0" err="1"/>
                  <a:t>menjadi</a:t>
                </a:r>
                <a:r>
                  <a:rPr lang="en-US" dirty="0"/>
                  <a:t> ASCII </a:t>
                </a:r>
                <a:r>
                  <a:rPr lang="en-US" dirty="0" err="1"/>
                  <a:t>ke</a:t>
                </a:r>
                <a:r>
                  <a:rPr lang="en-US" dirty="0"/>
                  <a:t> </a:t>
                </a:r>
                <a:r>
                  <a:rPr lang="en-US" dirty="0" err="1"/>
                  <a:t>semua</a:t>
                </a:r>
                <a:r>
                  <a:rPr lang="en-US" dirty="0"/>
                  <a:t> </a:t>
                </a:r>
                <a:r>
                  <a:rPr lang="en-US" dirty="0" err="1"/>
                  <a:t>anank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menggunakan</a:t>
                </a:r>
                <a:r>
                  <a:rPr lang="en-US" dirty="0"/>
                  <a:t> </a:t>
                </a:r>
                <a:r>
                  <a:rPr lang="en-US" dirty="0" err="1"/>
                  <a:t>MPI_Bcast</a:t>
                </a:r>
                <a:endParaRPr lang="en-US" dirty="0"/>
              </a:p>
              <a:p>
                <a:pPr marL="457200" lvl="0" indent="-457200" algn="just">
                  <a:buFont typeface="+mj-lt"/>
                  <a:buAutoNum type="arabicPeriod"/>
                </a:pPr>
                <a:r>
                  <a:rPr lang="en-US" dirty="0" err="1"/>
                  <a:t>Induk</a:t>
                </a:r>
                <a:r>
                  <a:rPr lang="en-US" dirty="0"/>
                  <a:t> </a:t>
                </a:r>
                <a:r>
                  <a:rPr lang="en-US" dirty="0" err="1"/>
                  <a:t>membagi</a:t>
                </a:r>
                <a:r>
                  <a:rPr lang="en-US" dirty="0"/>
                  <a:t> </a:t>
                </a:r>
                <a:r>
                  <a:rPr lang="en-US" dirty="0" err="1"/>
                  <a:t>pekerjaan</a:t>
                </a:r>
                <a:r>
                  <a:rPr lang="en-US" dirty="0"/>
                  <a:t> </a:t>
                </a:r>
                <a:r>
                  <a:rPr lang="en-US" dirty="0" err="1"/>
                  <a:t>ke</a:t>
                </a:r>
                <a:r>
                  <a:rPr lang="en-US" dirty="0"/>
                  <a:t> </a:t>
                </a:r>
                <a:r>
                  <a:rPr lang="en-US" dirty="0" err="1"/>
                  <a:t>setiap</a:t>
                </a:r>
                <a:r>
                  <a:rPr lang="en-US" dirty="0"/>
                  <a:t> </a:t>
                </a:r>
                <a:r>
                  <a:rPr lang="en-US" dirty="0" err="1"/>
                  <a:t>anak</a:t>
                </a:r>
                <a:r>
                  <a:rPr lang="en-US" dirty="0"/>
                  <a:t> </a:t>
                </a:r>
                <a:r>
                  <a:rPr lang="en-US" dirty="0" err="1"/>
                  <a:t>mengirim</a:t>
                </a:r>
                <a:r>
                  <a:rPr lang="en-US" dirty="0"/>
                  <a:t> </a:t>
                </a:r>
                <a:r>
                  <a:rPr lang="en-US" dirty="0" err="1"/>
                  <a:t>indeks</a:t>
                </a:r>
                <a:r>
                  <a:rPr lang="en-US" dirty="0"/>
                  <a:t> </a:t>
                </a:r>
                <a:r>
                  <a:rPr lang="en-US" dirty="0" err="1"/>
                  <a:t>tabel</a:t>
                </a:r>
                <a:r>
                  <a:rPr lang="en-US" dirty="0"/>
                  <a:t> </a:t>
                </a:r>
                <a:r>
                  <a:rPr lang="en-US" dirty="0" err="1"/>
                  <a:t>ke</a:t>
                </a:r>
                <a:r>
                  <a:rPr lang="en-US" dirty="0"/>
                  <a:t> </a:t>
                </a:r>
                <a:r>
                  <a:rPr lang="en-US" dirty="0" err="1"/>
                  <a:t>anak</a:t>
                </a:r>
                <a:r>
                  <a:rPr lang="en-US" dirty="0"/>
                  <a:t> </a:t>
                </a:r>
                <a:r>
                  <a:rPr lang="en-US" dirty="0" err="1"/>
                  <a:t>menggunkan</a:t>
                </a:r>
                <a:r>
                  <a:rPr lang="en-US" dirty="0"/>
                  <a:t> </a:t>
                </a:r>
                <a:r>
                  <a:rPr lang="en-US" dirty="0" err="1"/>
                  <a:t>MPI_Send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3350" t="-2937" r="-2978" b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C:\Users\8\Downloads\Untitled Diagram (1).png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614772"/>
            <a:ext cx="4914900" cy="4542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703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smtClean="0"/>
              <a:t>RSA (</a:t>
            </a:r>
            <a:r>
              <a:rPr lang="en-US" dirty="0" err="1" smtClean="0"/>
              <a:t>Lanjutan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7. </a:t>
            </a:r>
            <a:r>
              <a:rPr lang="en-US" dirty="0" err="1" smtClean="0"/>
              <a:t>Anak</a:t>
            </a:r>
            <a:r>
              <a:rPr lang="en-US" dirty="0" smtClean="0"/>
              <a:t> </a:t>
            </a:r>
            <a:r>
              <a:rPr lang="en-US" dirty="0" err="1"/>
              <a:t>menerima</a:t>
            </a:r>
            <a:r>
              <a:rPr lang="en-US" dirty="0"/>
              <a:t> variable </a:t>
            </a:r>
            <a:r>
              <a:rPr lang="en-US" i="1" dirty="0"/>
              <a:t>e 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i="1" dirty="0"/>
              <a:t>n 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MPI_bcast</a:t>
            </a:r>
            <a:endParaRPr lang="en-US" dirty="0"/>
          </a:p>
          <a:p>
            <a:pPr marL="0" lvl="0" indent="0">
              <a:buNone/>
            </a:pPr>
            <a:r>
              <a:rPr lang="en-US" dirty="0" smtClean="0"/>
              <a:t>8. </a:t>
            </a:r>
            <a:r>
              <a:rPr lang="en-US" dirty="0" err="1" smtClean="0"/>
              <a:t>Anak</a:t>
            </a:r>
            <a:r>
              <a:rPr lang="en-US" dirty="0" smtClean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indeks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MPI_Recv</a:t>
            </a:r>
            <a:endParaRPr lang="en-US" dirty="0"/>
          </a:p>
          <a:p>
            <a:pPr marL="0" lvl="0" indent="0">
              <a:buNone/>
            </a:pPr>
            <a:r>
              <a:rPr lang="en-US" dirty="0" smtClean="0"/>
              <a:t>9. </a:t>
            </a:r>
            <a:r>
              <a:rPr lang="en-US" dirty="0" err="1" smtClean="0"/>
              <a:t>Anak</a:t>
            </a:r>
            <a:r>
              <a:rPr lang="en-US" dirty="0" smtClean="0"/>
              <a:t> </a:t>
            </a:r>
            <a:r>
              <a:rPr lang="en-US" dirty="0" err="1"/>
              <a:t>melakukan</a:t>
            </a:r>
            <a:r>
              <a:rPr lang="en-US" dirty="0"/>
              <a:t> proses </a:t>
            </a:r>
            <a:r>
              <a:rPr lang="en-US" dirty="0" err="1"/>
              <a:t>enkripsi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module</a:t>
            </a:r>
          </a:p>
          <a:p>
            <a:pPr marL="0" lvl="0" indent="0">
              <a:buNone/>
            </a:pPr>
            <a:r>
              <a:rPr lang="en-US" dirty="0" smtClean="0"/>
              <a:t>10.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/>
              <a:t>modulo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dikirimkan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induk</a:t>
            </a:r>
            <a:endParaRPr lang="en-US" dirty="0"/>
          </a:p>
          <a:p>
            <a:pPr marL="0" lvl="0" indent="0">
              <a:buNone/>
            </a:pPr>
            <a:r>
              <a:rPr lang="en-US" dirty="0" smtClean="0"/>
              <a:t>11. </a:t>
            </a:r>
            <a:r>
              <a:rPr lang="en-US" dirty="0" err="1" smtClean="0"/>
              <a:t>Induk</a:t>
            </a:r>
            <a:r>
              <a:rPr lang="en-US" dirty="0" smtClean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module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menggabungkannya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chiperteks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C:\Users\8\Downloads\Untitled Diagram (1).pn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614772"/>
            <a:ext cx="4914900" cy="4542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8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Konsep</a:t>
            </a:r>
            <a:r>
              <a:rPr lang="en-US" dirty="0" smtClean="0"/>
              <a:t> </a:t>
            </a:r>
            <a:r>
              <a:rPr lang="en-US" dirty="0" err="1" smtClean="0"/>
              <a:t>Pembagian</a:t>
            </a:r>
            <a:r>
              <a:rPr lang="en-US" dirty="0" smtClean="0"/>
              <a:t> </a:t>
            </a:r>
            <a:r>
              <a:rPr lang="en-US" dirty="0" err="1" smtClean="0"/>
              <a:t>Paralel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0049" y="1613079"/>
            <a:ext cx="4914900" cy="457199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err="1" smtClean="0"/>
              <a:t>Misalkan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size char 10,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prosesor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3 </a:t>
            </a:r>
            <a:r>
              <a:rPr lang="en-US" dirty="0" err="1" smtClean="0"/>
              <a:t>dimana</a:t>
            </a:r>
            <a:r>
              <a:rPr lang="en-US" dirty="0" smtClean="0"/>
              <a:t> 1 </a:t>
            </a:r>
            <a:r>
              <a:rPr lang="en-US" dirty="0" err="1" smtClean="0"/>
              <a:t>prosesor</a:t>
            </a:r>
            <a:r>
              <a:rPr lang="en-US" dirty="0" smtClean="0"/>
              <a:t> </a:t>
            </a:r>
            <a:r>
              <a:rPr lang="en-US" dirty="0" err="1" smtClean="0"/>
              <a:t>induk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2 </a:t>
            </a:r>
            <a:r>
              <a:rPr lang="en-US" dirty="0" err="1" smtClean="0"/>
              <a:t>prosor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. </a:t>
            </a:r>
            <a:r>
              <a:rPr lang="en-US" dirty="0" err="1" smtClean="0"/>
              <a:t>Pembagian</a:t>
            </a:r>
            <a:r>
              <a:rPr lang="en-US" dirty="0" smtClean="0"/>
              <a:t> </a:t>
            </a:r>
            <a:r>
              <a:rPr lang="en-US" dirty="0" err="1" smtClean="0"/>
              <a:t>pekerjaan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mengirimkan</a:t>
            </a:r>
            <a:r>
              <a:rPr lang="en-US" dirty="0" smtClean="0"/>
              <a:t> </a:t>
            </a:r>
            <a:r>
              <a:rPr lang="en-US" dirty="0" err="1" smtClean="0"/>
              <a:t>indexnya</a:t>
            </a:r>
            <a:r>
              <a:rPr lang="en-US" dirty="0" smtClean="0"/>
              <a:t>. Start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indeks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End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indeks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.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 </a:t>
            </a:r>
            <a:r>
              <a:rPr lang="en-US" dirty="0" err="1" smtClean="0"/>
              <a:t>dicari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size array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Algoritma</a:t>
            </a:r>
            <a:r>
              <a:rPr lang="en-US" dirty="0" smtClean="0"/>
              <a:t> :</a:t>
            </a:r>
          </a:p>
          <a:p>
            <a:pPr marL="0" indent="0">
              <a:buNone/>
            </a:pPr>
            <a:r>
              <a:rPr lang="en-US" dirty="0" smtClean="0"/>
              <a:t>size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 = size/(</a:t>
            </a:r>
            <a:r>
              <a:rPr lang="en-US" dirty="0" err="1" smtClean="0"/>
              <a:t>np</a:t>
            </a:r>
            <a:r>
              <a:rPr lang="en-US" dirty="0" smtClean="0"/>
              <a:t> -1)= 5</a:t>
            </a:r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=1 to </a:t>
            </a:r>
            <a:r>
              <a:rPr lang="en-US" dirty="0" err="1" smtClean="0"/>
              <a:t>i</a:t>
            </a:r>
            <a:r>
              <a:rPr lang="en-US" dirty="0" smtClean="0"/>
              <a:t>=</a:t>
            </a:r>
            <a:r>
              <a:rPr lang="en-US" dirty="0" err="1" smtClean="0"/>
              <a:t>np</a:t>
            </a:r>
            <a:r>
              <a:rPr lang="en-US" dirty="0" smtClean="0"/>
              <a:t> do</a:t>
            </a:r>
          </a:p>
          <a:p>
            <a:pPr marL="0" indent="0">
              <a:buNone/>
            </a:pPr>
            <a:r>
              <a:rPr lang="en-US" dirty="0"/>
              <a:t>	S</a:t>
            </a:r>
            <a:r>
              <a:rPr lang="en-US" dirty="0" smtClean="0"/>
              <a:t>tart=(i-1)*size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End=</a:t>
            </a:r>
            <a:r>
              <a:rPr lang="en-US" dirty="0" err="1" smtClean="0"/>
              <a:t>i</a:t>
            </a:r>
            <a:r>
              <a:rPr lang="en-US" dirty="0" smtClean="0"/>
              <a:t>*size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 -1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16173652"/>
              </p:ext>
            </p:extLst>
          </p:nvPr>
        </p:nvGraphicFramePr>
        <p:xfrm>
          <a:off x="6172200" y="1600200"/>
          <a:ext cx="4914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1638300"/>
                <a:gridCol w="16383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(1-1)*5=0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1*5-1=4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(2-1)*5=5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2*5-1=9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19800" y="3334382"/>
            <a:ext cx="5108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sisa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endParaRPr lang="en-US" dirty="0"/>
          </a:p>
          <a:p>
            <a:r>
              <a:rPr lang="en-US" dirty="0" smtClean="0"/>
              <a:t>size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dibagi</a:t>
            </a:r>
            <a:r>
              <a:rPr lang="en-US" dirty="0" smtClean="0"/>
              <a:t> (n-1) </a:t>
            </a:r>
            <a:r>
              <a:rPr lang="en-US" dirty="0" err="1" smtClean="0"/>
              <a:t>maka</a:t>
            </a:r>
            <a:r>
              <a:rPr lang="en-US" dirty="0" smtClean="0"/>
              <a:t> proses </a:t>
            </a:r>
            <a:r>
              <a:rPr lang="en-US" dirty="0" err="1" smtClean="0"/>
              <a:t>akan</a:t>
            </a:r>
            <a:endParaRPr lang="en-US" dirty="0"/>
          </a:p>
          <a:p>
            <a:r>
              <a:rPr lang="en-US" dirty="0" smtClean="0"/>
              <a:t>di abort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1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0</TotalTime>
  <Words>563</Words>
  <Application>Microsoft Office PowerPoint</Application>
  <PresentationFormat>Widescreen</PresentationFormat>
  <Paragraphs>61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Aparajita</vt:lpstr>
      <vt:lpstr>Arial</vt:lpstr>
      <vt:lpstr>Cambria Math</vt:lpstr>
      <vt:lpstr>Euphemia</vt:lpstr>
      <vt:lpstr>Plantagenet Cherokee</vt:lpstr>
      <vt:lpstr>Wingdings</vt:lpstr>
      <vt:lpstr>Academic Literature 16x9</vt:lpstr>
      <vt:lpstr>Pendahuluan</vt:lpstr>
      <vt:lpstr>Lanjutan</vt:lpstr>
      <vt:lpstr>Rumusan Masalah &amp;&amp; Tujuan</vt:lpstr>
      <vt:lpstr>Tinjauan Teori</vt:lpstr>
      <vt:lpstr>Pemilihan Kunci</vt:lpstr>
      <vt:lpstr>Enkripsi dan Dekripsi</vt:lpstr>
      <vt:lpstr>Flowchart Algoritma RSA</vt:lpstr>
      <vt:lpstr>Flowchart Algoritma RSA (Lanjutan)</vt:lpstr>
      <vt:lpstr>Konsep Pembagian Paralel</vt:lpstr>
      <vt:lpstr>Demo Program</vt:lpstr>
      <vt:lpstr>Kesimpulan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2015-05-11T12:03:20Z</dcterms:created>
  <dcterms:modified xsi:type="dcterms:W3CDTF">2015-05-15T05:22:10Z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TC034313809991</vt:lpwstr>
  </property>
</Properties>
</file>